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880" r:id="rId5"/>
    <p:sldId id="855" r:id="rId6"/>
    <p:sldId id="877" r:id="rId7"/>
    <p:sldId id="913" r:id="rId8"/>
    <p:sldId id="914" r:id="rId9"/>
    <p:sldId id="916" r:id="rId10"/>
    <p:sldId id="919" r:id="rId11"/>
    <p:sldId id="918" r:id="rId12"/>
    <p:sldId id="920" r:id="rId13"/>
    <p:sldId id="921" r:id="rId14"/>
    <p:sldId id="9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417F8-1185-453E-BDFD-728E1CCBF56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3FF4-C13F-4F97-A24D-030ADA5A8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9E965-91CA-4B30-9D88-9285FE7CB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2" b="922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D221C-C08E-4F91-A3D6-AC0CB89FD158}"/>
              </a:ext>
            </a:extLst>
          </p:cNvPr>
          <p:cNvSpPr txBox="1"/>
          <p:nvPr/>
        </p:nvSpPr>
        <p:spPr>
          <a:xfrm>
            <a:off x="2034229" y="160421"/>
            <a:ext cx="81235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Civics Literacy Program: </a:t>
            </a:r>
          </a:p>
          <a:p>
            <a:pPr algn="ctr"/>
            <a:r>
              <a:rPr lang="en-US" sz="42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Overview of the Legislative Branch</a:t>
            </a:r>
          </a:p>
        </p:txBody>
      </p:sp>
    </p:spTree>
    <p:extLst>
      <p:ext uri="{BB962C8B-B14F-4D97-AF65-F5344CB8AC3E}">
        <p14:creationId xmlns:p14="http://schemas.microsoft.com/office/powerpoint/2010/main" val="8648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385418"/>
            <a:ext cx="931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</a:rPr>
              <a:t>The US Senate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91313" y="1530152"/>
            <a:ext cx="570068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US Senate has three key leadership positions that play an important role in the day-to-day business in the Senate and the US government in general: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The President of the Senate: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Constitutionally filled by the Vice President of the United States.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Non-voting member unless there is a tie.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(Kamala Harris D)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Majority Leader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: Chief spokesman and leader of the majority party (Current Majority Leader)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Minority Leader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: Chief spokesman and leader of the minority party (Current Minority Leader)</a:t>
            </a:r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0" y="2206306"/>
            <a:ext cx="6010275" cy="40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mala Harris: The Vice President">
            <a:extLst>
              <a:ext uri="{FF2B5EF4-FFF2-40B4-BE49-F238E27FC236}">
                <a16:creationId xmlns:a16="http://schemas.microsoft.com/office/drawing/2014/main" id="{24F10BE1-A5A6-45F0-A59E-8812266D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35" y="1775962"/>
            <a:ext cx="3804188" cy="47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enate minority leader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2" y="2302681"/>
            <a:ext cx="6027596" cy="33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senate majority leader 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3" y="2206306"/>
            <a:ext cx="5947714" cy="37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98" y="1801773"/>
            <a:ext cx="113366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COURSE LEARNING OBJECTIVES 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Students will have a better understanding of how the government of the United States is structured; how it works, and their roles and responsibilities within it.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FOCUS QUESTIONS: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How is the Legislative Branch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structured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4.3.2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qualifications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for office in Congress? 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4.3.3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methods of election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to and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terms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of office in Congress?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4.3.4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key positions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within the Congress and who currently hold them?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Overview of the Legislative Branch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2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98" y="1801773"/>
            <a:ext cx="113366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COURSE LEARNING OBJECTIVES 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Students will have a better understanding of how the government of the United States is structured; how it works, and their roles and responsibilities within it.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LESSON LEARNING OBJECTIVES: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How is the Legislative Branch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structured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4.3.2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qualifications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for office in Congress? 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4.3.3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methods of election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to and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terms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of office in Congress?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4.3.4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key positions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within the Congress and who currently hold them?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Overview of the Legislative Branch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6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141741"/>
            <a:ext cx="9313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How is the Legislative Branch structured?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491313" y="1943296"/>
            <a:ext cx="570068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Constitution establishes a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bicameral legislature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one made of two houses)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: The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House of Representatives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and The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Senate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Each of these bodies/chambers has its own powers and responsibilities with key leaders and role players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Each chamber also has its own qualifications for members; methods of elections; and terms of service</a:t>
            </a:r>
          </a:p>
        </p:txBody>
      </p:sp>
      <p:pic>
        <p:nvPicPr>
          <p:cNvPr id="2050" name="Picture 2" descr="Image result for house vs senate clip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7921" r="7486" b="16671"/>
          <a:stretch/>
        </p:blipFill>
        <p:spPr bwMode="auto">
          <a:xfrm>
            <a:off x="195344" y="2361150"/>
            <a:ext cx="6173372" cy="30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6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464821"/>
            <a:ext cx="931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The House of Representatives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45154" y="1562917"/>
            <a:ext cx="570068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House of Representatives has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435 members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number of seats is </a:t>
            </a: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apportioned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distributed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) among the states on the 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basis of their respective populations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These seats are </a:t>
            </a:r>
            <a:r>
              <a:rPr lang="en-US" sz="2200" b="1" i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reapportioned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 </a:t>
            </a:r>
            <a:r>
              <a:rPr lang="en-US" sz="2200" i="1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(redistributed)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every ten years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following the last </a:t>
            </a:r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census.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***Last census was in 2020; reapportionment was completed at state level in 2021 state legislative sessions. California, Illinois, Michigan, New York, Ohio, Pennsylvania, and West Virginia lost 1 seat each while Colorado, Florida, Montana, North Carolina, and Oregon gained 1 seat and Texas gained 2</a:t>
            </a:r>
          </a:p>
        </p:txBody>
      </p:sp>
      <p:pic>
        <p:nvPicPr>
          <p:cNvPr id="3076" name="Picture 4" descr="Image result for house of representatives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6769" r="9197" b="6416"/>
          <a:stretch/>
        </p:blipFill>
        <p:spPr bwMode="auto">
          <a:xfrm>
            <a:off x="244492" y="2453639"/>
            <a:ext cx="5889645" cy="309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ypothetical US proportional representation based... - Maps on the Web">
            <a:extLst>
              <a:ext uri="{FF2B5EF4-FFF2-40B4-BE49-F238E27FC236}">
                <a16:creationId xmlns:a16="http://schemas.microsoft.com/office/drawing/2014/main" id="{85752563-93ED-4F89-846E-3E4BF780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3" y="2043940"/>
            <a:ext cx="6013461" cy="39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02FDA-6925-4484-8EBD-219E9E57D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83" y="2160437"/>
            <a:ext cx="6162571" cy="37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385418"/>
            <a:ext cx="931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The House of Representatives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0" y="1701590"/>
            <a:ext cx="570068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qualifications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to hold office in the House of Representatives include: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must be at least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25 years of age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must have been a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citizen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of the United States for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at least seven years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must be an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inhabitant of the State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from which he/she is elected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Term of service is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two years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with Congressional 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elections held every even number year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on the same day (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first Tuesday in November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) with all 435 seats up for grabs.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0" y="1858192"/>
            <a:ext cx="4614390" cy="46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4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385418"/>
            <a:ext cx="931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The House of Representatives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246821" y="1763601"/>
            <a:ext cx="5700687" cy="467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Each member of the House of Representatives (formally called Congressman or Congresswoman) is 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elected to represent one of the several Congressional districts within a State’s borders.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(your state) currently has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(#)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congressional districts</a:t>
            </a:r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(your town/city) is in the (#) Congressional District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currently held by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(Name of current Representative)</a:t>
            </a:r>
          </a:p>
        </p:txBody>
      </p:sp>
      <p:pic>
        <p:nvPicPr>
          <p:cNvPr id="2" name="Picture 2" descr="Image result for house of representative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8" y="2006171"/>
            <a:ext cx="4600574" cy="43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a/a2/Tennessee_Congressional_Districts%2C_113th_Congress.tif/lossless-page1-800px-Tennessee_Congressional_Districts%2C_113th_Congress.t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4" y="2948809"/>
            <a:ext cx="5820749" cy="192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9300" b="14715"/>
          <a:stretch/>
        </p:blipFill>
        <p:spPr>
          <a:xfrm>
            <a:off x="1200457" y="1653586"/>
            <a:ext cx="4337405" cy="49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385418"/>
            <a:ext cx="931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The House of Representatives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246821" y="1640490"/>
            <a:ext cx="57006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House of Representatives has two key leadership positions that play an important role in the day-to-day business in the House and the US government in general: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The Speaker of the House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: elected (by fellow members); presiding officer of the House and the leader of the majority party. Also, third in the line of secession to the Presidency. Currently held by 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(Current Speaker)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The Minority Leader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: Elected leader and spokesman for the minority party. Currently held by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(Current Minority Leader)</a:t>
            </a:r>
          </a:p>
        </p:txBody>
      </p:sp>
      <p:pic>
        <p:nvPicPr>
          <p:cNvPr id="8" name="Picture 2" descr="Image result for house of representative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31" y="1953553"/>
            <a:ext cx="4600574" cy="43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peaker of the house of representati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5" y="2070050"/>
            <a:ext cx="5952675" cy="33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387" r="19799"/>
          <a:stretch/>
        </p:blipFill>
        <p:spPr>
          <a:xfrm>
            <a:off x="953978" y="1772616"/>
            <a:ext cx="4600574" cy="48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3223" y="360018"/>
            <a:ext cx="931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</a:rPr>
              <a:t>The US Senate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91313" y="1648478"/>
            <a:ext cx="5700687" cy="498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United States Senate has 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100 members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(two per state)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qualifications to hold office in the US Senate include: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must be 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at least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30 years of age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must have been a 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citizen</a:t>
            </a:r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of the United States for at least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nine years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must be an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inhabitant of the State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from which he/she is elected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term of service is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six years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with 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1/3</a:t>
            </a:r>
            <a:r>
              <a:rPr lang="en-US" sz="2200" b="1" i="1" u="sng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rd</a:t>
            </a:r>
            <a:r>
              <a:rPr lang="en-US" sz="2200" b="1" i="1" u="sng" dirty="0">
                <a:solidFill>
                  <a:srgbClr val="002060"/>
                </a:solidFill>
                <a:latin typeface="Cambria" panose="02040503050406030204" pitchFamily="18" charset="0"/>
              </a:rPr>
              <a:t>  of US Senate seats up for election every two years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on the same day. </a:t>
            </a:r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1" y="2546302"/>
            <a:ext cx="6277786" cy="31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" y="1953553"/>
            <a:ext cx="6010275" cy="40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1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385418"/>
            <a:ext cx="931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</a:rPr>
              <a:t>The US Senate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76649" y="1782728"/>
            <a:ext cx="5700687" cy="467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Each member of the US Senate (formally called Senator) is elected to represent the entire State from which they are elected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(your state)’s two current Senators are: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(name of Senior Senator)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(elected in 2018; seat up for reelection in 2024)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(name of Junior Senator)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(elected in 2020; seat up for reelection in 2026)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8194" name="Picture 2" descr="Image result for us senat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0" y="2120003"/>
            <a:ext cx="58293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us senators from tennessee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45" y="2236500"/>
            <a:ext cx="2975875" cy="3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l Hagerty (politician) - Wikipedia">
            <a:extLst>
              <a:ext uri="{FF2B5EF4-FFF2-40B4-BE49-F238E27FC236}">
                <a16:creationId xmlns:a16="http://schemas.microsoft.com/office/drawing/2014/main" id="{E689B276-9719-4635-92C5-C9949C73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1" y="2236500"/>
            <a:ext cx="3015554" cy="3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0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852ACC1E22440808C402C0C91CAD7" ma:contentTypeVersion="10" ma:contentTypeDescription="Create a new document." ma:contentTypeScope="" ma:versionID="1b317e08b2ce44e0724befd19d0af668">
  <xsd:schema xmlns:xsd="http://www.w3.org/2001/XMLSchema" xmlns:xs="http://www.w3.org/2001/XMLSchema" xmlns:p="http://schemas.microsoft.com/office/2006/metadata/properties" xmlns:ns3="c856a6bc-12b5-4d26-a196-d933ad616d3d" xmlns:ns4="23ee004a-44b5-429e-b90a-d874061c14cc" targetNamespace="http://schemas.microsoft.com/office/2006/metadata/properties" ma:root="true" ma:fieldsID="e8a4ac9be48c9b3aa7dd419ae690cd32" ns3:_="" ns4:_="">
    <xsd:import namespace="c856a6bc-12b5-4d26-a196-d933ad616d3d"/>
    <xsd:import namespace="23ee004a-44b5-429e-b90a-d874061c14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6a6bc-12b5-4d26-a196-d933ad616d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004a-44b5-429e-b90a-d874061c1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F41708-D105-466A-8E8F-C99A3E6E1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6a6bc-12b5-4d26-a196-d933ad616d3d"/>
    <ds:schemaRef ds:uri="23ee004a-44b5-429e-b90a-d874061c1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30EEB1-706A-4DAF-B6F0-A12AD74B49A7}">
  <ds:schemaRefs>
    <ds:schemaRef ds:uri="http://schemas.microsoft.com/office/2006/documentManagement/types"/>
    <ds:schemaRef ds:uri="23ee004a-44b5-429e-b90a-d874061c14cc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c856a6bc-12b5-4d26-a196-d933ad616d3d"/>
  </ds:schemaRefs>
</ds:datastoreItem>
</file>

<file path=customXml/itemProps3.xml><?xml version="1.0" encoding="utf-8"?>
<ds:datastoreItem xmlns:ds="http://schemas.openxmlformats.org/officeDocument/2006/customXml" ds:itemID="{623F1447-CD0C-479B-B45D-86385EFC02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858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kessingera</dc:creator>
  <cp:lastModifiedBy>Allen Kessinger</cp:lastModifiedBy>
  <cp:revision>354</cp:revision>
  <dcterms:created xsi:type="dcterms:W3CDTF">2014-08-13T09:28:03Z</dcterms:created>
  <dcterms:modified xsi:type="dcterms:W3CDTF">2023-10-31T19:19:35Z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0x010100914852ACC1E22440808C402C0C91CAD7</vt:lpwstr>
  </property>
</Properties>
</file>